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65" r:id="rId2"/>
    <p:sldId id="266" r:id="rId3"/>
    <p:sldId id="275" r:id="rId4"/>
    <p:sldId id="276" r:id="rId5"/>
    <p:sldId id="283" r:id="rId6"/>
    <p:sldId id="277" r:id="rId7"/>
    <p:sldId id="282" r:id="rId8"/>
    <p:sldId id="269" r:id="rId9"/>
    <p:sldId id="270" r:id="rId10"/>
    <p:sldId id="268" r:id="rId11"/>
    <p:sldId id="272" r:id="rId12"/>
    <p:sldId id="273"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jwN2NHT9xxJjUTAcrPyJbV9XnP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28"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3d79c5819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3d79c5819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23d79c5819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3d79c5819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3d79c5819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23d79c5819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146305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3d79c5819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3d79c5819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23d79c5819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373202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3d79c5819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3d79c5819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23d79c5819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extLst>
      <p:ext uri="{BB962C8B-B14F-4D97-AF65-F5344CB8AC3E}">
        <p14:creationId xmlns:p14="http://schemas.microsoft.com/office/powerpoint/2010/main" val="1716794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3d79c5819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3d79c58199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23d79c58199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51163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277850ac7cb_0_89"/>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277850ac7cb_0_8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0"/>
        <p:cNvGrpSpPr/>
        <p:nvPr/>
      </p:nvGrpSpPr>
      <p:grpSpPr>
        <a:xfrm>
          <a:off x="0" y="0"/>
          <a:ext cx="0" cy="0"/>
          <a:chOff x="0" y="0"/>
          <a:chExt cx="0" cy="0"/>
        </a:xfrm>
      </p:grpSpPr>
      <p:sp>
        <p:nvSpPr>
          <p:cNvPr id="61" name="Google Shape;61;g277850ac7cb_0_132"/>
          <p:cNvSpPr txBox="1">
            <a:spLocks noGrp="1"/>
          </p:cNvSpPr>
          <p:nvPr>
            <p:ph type="title"/>
          </p:nvPr>
        </p:nvSpPr>
        <p:spPr>
          <a:xfrm>
            <a:off x="831852" y="1709749"/>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g277850ac7cb_0_132"/>
          <p:cNvSpPr txBox="1">
            <a:spLocks noGrp="1"/>
          </p:cNvSpPr>
          <p:nvPr>
            <p:ph type="body" idx="1"/>
          </p:nvPr>
        </p:nvSpPr>
        <p:spPr>
          <a:xfrm>
            <a:off x="831852" y="4589471"/>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1600"/>
              </a:spcBef>
              <a:spcAft>
                <a:spcPts val="0"/>
              </a:spcAft>
              <a:buClr>
                <a:srgbClr val="888888"/>
              </a:buClr>
              <a:buSzPts val="2000"/>
              <a:buNone/>
              <a:defRPr sz="2000">
                <a:solidFill>
                  <a:srgbClr val="888888"/>
                </a:solidFill>
              </a:defRPr>
            </a:lvl2pPr>
            <a:lvl3pPr marL="1371600" lvl="2" indent="-228600" algn="l" rtl="0">
              <a:lnSpc>
                <a:spcPct val="90000"/>
              </a:lnSpc>
              <a:spcBef>
                <a:spcPts val="1600"/>
              </a:spcBef>
              <a:spcAft>
                <a:spcPts val="0"/>
              </a:spcAft>
              <a:buClr>
                <a:srgbClr val="888888"/>
              </a:buClr>
              <a:buSzPts val="1800"/>
              <a:buNone/>
              <a:defRPr sz="1800">
                <a:solidFill>
                  <a:srgbClr val="888888"/>
                </a:solidFill>
              </a:defRPr>
            </a:lvl3pPr>
            <a:lvl4pPr marL="1828800" lvl="3" indent="-228600" algn="l" rtl="0">
              <a:lnSpc>
                <a:spcPct val="90000"/>
              </a:lnSpc>
              <a:spcBef>
                <a:spcPts val="1600"/>
              </a:spcBef>
              <a:spcAft>
                <a:spcPts val="0"/>
              </a:spcAft>
              <a:buClr>
                <a:srgbClr val="888888"/>
              </a:buClr>
              <a:buSzPts val="1600"/>
              <a:buNone/>
              <a:defRPr sz="1600">
                <a:solidFill>
                  <a:srgbClr val="888888"/>
                </a:solidFill>
              </a:defRPr>
            </a:lvl4pPr>
            <a:lvl5pPr marL="2286000" lvl="4" indent="-228600" algn="l" rtl="0">
              <a:lnSpc>
                <a:spcPct val="90000"/>
              </a:lnSpc>
              <a:spcBef>
                <a:spcPts val="1600"/>
              </a:spcBef>
              <a:spcAft>
                <a:spcPts val="0"/>
              </a:spcAft>
              <a:buClr>
                <a:srgbClr val="888888"/>
              </a:buClr>
              <a:buSzPts val="1600"/>
              <a:buNone/>
              <a:defRPr sz="1600">
                <a:solidFill>
                  <a:srgbClr val="888888"/>
                </a:solidFill>
              </a:defRPr>
            </a:lvl5pPr>
            <a:lvl6pPr marL="2743200" lvl="5" indent="-228600" algn="l" rtl="0">
              <a:lnSpc>
                <a:spcPct val="90000"/>
              </a:lnSpc>
              <a:spcBef>
                <a:spcPts val="1600"/>
              </a:spcBef>
              <a:spcAft>
                <a:spcPts val="0"/>
              </a:spcAft>
              <a:buClr>
                <a:srgbClr val="888888"/>
              </a:buClr>
              <a:buSzPts val="1600"/>
              <a:buNone/>
              <a:defRPr sz="1600">
                <a:solidFill>
                  <a:srgbClr val="888888"/>
                </a:solidFill>
              </a:defRPr>
            </a:lvl6pPr>
            <a:lvl7pPr marL="3200400" lvl="6" indent="-228600" algn="l" rtl="0">
              <a:lnSpc>
                <a:spcPct val="90000"/>
              </a:lnSpc>
              <a:spcBef>
                <a:spcPts val="1600"/>
              </a:spcBef>
              <a:spcAft>
                <a:spcPts val="0"/>
              </a:spcAft>
              <a:buClr>
                <a:srgbClr val="888888"/>
              </a:buClr>
              <a:buSzPts val="1600"/>
              <a:buNone/>
              <a:defRPr sz="1600">
                <a:solidFill>
                  <a:srgbClr val="888888"/>
                </a:solidFill>
              </a:defRPr>
            </a:lvl7pPr>
            <a:lvl8pPr marL="3657600" lvl="7" indent="-228600" algn="l" rtl="0">
              <a:lnSpc>
                <a:spcPct val="90000"/>
              </a:lnSpc>
              <a:spcBef>
                <a:spcPts val="1600"/>
              </a:spcBef>
              <a:spcAft>
                <a:spcPts val="0"/>
              </a:spcAft>
              <a:buClr>
                <a:srgbClr val="888888"/>
              </a:buClr>
              <a:buSzPts val="1600"/>
              <a:buNone/>
              <a:defRPr sz="1600">
                <a:solidFill>
                  <a:srgbClr val="888888"/>
                </a:solidFill>
              </a:defRPr>
            </a:lvl8pPr>
            <a:lvl9pPr marL="4114800" lvl="8" indent="-228600" algn="l" rtl="0">
              <a:lnSpc>
                <a:spcPct val="90000"/>
              </a:lnSpc>
              <a:spcBef>
                <a:spcPts val="1600"/>
              </a:spcBef>
              <a:spcAft>
                <a:spcPts val="1600"/>
              </a:spcAft>
              <a:buClr>
                <a:srgbClr val="888888"/>
              </a:buClr>
              <a:buSzPts val="1600"/>
              <a:buNone/>
              <a:defRPr sz="1600">
                <a:solidFill>
                  <a:srgbClr val="888888"/>
                </a:solidFill>
              </a:defRPr>
            </a:lvl9pPr>
          </a:lstStyle>
          <a:p>
            <a:endParaRPr/>
          </a:p>
        </p:txBody>
      </p:sp>
      <p:sp>
        <p:nvSpPr>
          <p:cNvPr id="63" name="Google Shape;63;g277850ac7cb_0_132"/>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g277850ac7cb_0_132"/>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g277850ac7cb_0_1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277850ac7cb_0_9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277850ac7cb_0_96"/>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277850ac7cb_0_96"/>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277850ac7cb_0_9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277850ac7cb_0_10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277850ac7cb_0_10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277850ac7cb_0_104"/>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277850ac7cb_0_104"/>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277850ac7cb_0_10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277850ac7cb_0_11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277850ac7cb_0_111"/>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277850ac7cb_0_111"/>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277850ac7cb_0_111"/>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277850ac7cb_0_1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277850ac7cb_0_117"/>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277850ac7cb_0_1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277850ac7cb_0_120"/>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277850ac7cb_0_120"/>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277850ac7cb_0_1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277850ac7cb_0_1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277850ac7cb_0_1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g277850ac7cb_0_12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7" name="Google Shape;57;g277850ac7cb_0_1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277850ac7cb_0_1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277850ac7cb_0_1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277850ac7cb_0_8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277850ac7cb_0_8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277850ac7cb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6" r:id="rId5"/>
    <p:sldLayoutId id="2147483657" r:id="rId6"/>
    <p:sldLayoutId id="2147483658" r:id="rId7"/>
    <p:sldLayoutId id="2147483659"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8" name="Google Shape;148;p24" descr="100 US Dollar Banknotes · Free Stock Photo"/>
          <p:cNvPicPr preferRelativeResize="0"/>
          <p:nvPr/>
        </p:nvPicPr>
        <p:blipFill rotWithShape="1">
          <a:blip r:embed="rId3">
            <a:alphaModFix/>
          </a:blip>
          <a:srcRect t="9091" r="23297"/>
          <a:stretch/>
        </p:blipFill>
        <p:spPr>
          <a:xfrm>
            <a:off x="3523488" y="10"/>
            <a:ext cx="8668512" cy="6857990"/>
          </a:xfrm>
          <a:prstGeom prst="rect">
            <a:avLst/>
          </a:prstGeom>
          <a:noFill/>
          <a:ln>
            <a:noFill/>
          </a:ln>
        </p:spPr>
      </p:pic>
      <p:sp>
        <p:nvSpPr>
          <p:cNvPr id="149" name="Google Shape;149;p24"/>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24"/>
          <p:cNvSpPr txBox="1">
            <a:spLocks noGrp="1"/>
          </p:cNvSpPr>
          <p:nvPr>
            <p:ph type="title"/>
          </p:nvPr>
        </p:nvSpPr>
        <p:spPr>
          <a:xfrm>
            <a:off x="481025" y="1342776"/>
            <a:ext cx="7601926" cy="26124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b="1" dirty="0"/>
              <a:t>Proposition HH </a:t>
            </a:r>
            <a:br>
              <a:rPr lang="en-US" sz="4800" b="1" dirty="0"/>
            </a:br>
            <a:r>
              <a:rPr lang="en-US" sz="4800" b="1" dirty="0"/>
              <a:t>The ballot Language: </a:t>
            </a:r>
            <a:br>
              <a:rPr lang="en-US" sz="4800" b="1" dirty="0"/>
            </a:br>
            <a:br>
              <a:rPr lang="en-US" sz="4800" dirty="0"/>
            </a:br>
            <a:endParaRPr sz="3000" dirty="0"/>
          </a:p>
        </p:txBody>
      </p:sp>
      <p:sp>
        <p:nvSpPr>
          <p:cNvPr id="151" name="Google Shape;151;p24"/>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52" name="Google Shape;152;p24"/>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3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30" descr="Houses in a village"/>
          <p:cNvPicPr preferRelativeResize="0"/>
          <p:nvPr/>
        </p:nvPicPr>
        <p:blipFill rotWithShape="1">
          <a:blip r:embed="rId3">
            <a:alphaModFix/>
          </a:blip>
          <a:srcRect t="5959" r="13882" b="3140"/>
          <a:stretch/>
        </p:blipFill>
        <p:spPr>
          <a:xfrm>
            <a:off x="3523488" y="10"/>
            <a:ext cx="8668512" cy="6857990"/>
          </a:xfrm>
          <a:prstGeom prst="rect">
            <a:avLst/>
          </a:prstGeom>
          <a:noFill/>
          <a:ln>
            <a:noFill/>
          </a:ln>
        </p:spPr>
      </p:pic>
      <p:sp>
        <p:nvSpPr>
          <p:cNvPr id="175" name="Google Shape;175;p30"/>
          <p:cNvSpPr/>
          <p:nvPr/>
        </p:nvSpPr>
        <p:spPr>
          <a:xfrm>
            <a:off x="2" y="0"/>
            <a:ext cx="975660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30"/>
          <p:cNvSpPr txBox="1">
            <a:spLocks noGrp="1"/>
          </p:cNvSpPr>
          <p:nvPr>
            <p:ph type="title"/>
          </p:nvPr>
        </p:nvSpPr>
        <p:spPr>
          <a:xfrm>
            <a:off x="371100" y="1050872"/>
            <a:ext cx="3899700" cy="86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2800" b="1"/>
              <a:t>Here’s what taxpayers get out of Prop HH:</a:t>
            </a:r>
            <a:endParaRPr/>
          </a:p>
        </p:txBody>
      </p:sp>
      <p:sp>
        <p:nvSpPr>
          <p:cNvPr id="177" name="Google Shape;177;p30"/>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78" name="Google Shape;178;p30"/>
          <p:cNvSpPr/>
          <p:nvPr/>
        </p:nvSpPr>
        <p:spPr>
          <a:xfrm>
            <a:off x="428244" y="2443480"/>
            <a:ext cx="3300984" cy="9144"/>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79" name="Google Shape;179;p30"/>
          <p:cNvSpPr txBox="1">
            <a:spLocks noGrp="1"/>
          </p:cNvSpPr>
          <p:nvPr>
            <p:ph type="body" idx="1"/>
          </p:nvPr>
        </p:nvSpPr>
        <p:spPr>
          <a:xfrm>
            <a:off x="371100" y="2173075"/>
            <a:ext cx="5314800" cy="4563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1700" dirty="0"/>
          </a:p>
          <a:p>
            <a:pPr marL="457200" lvl="0" indent="-342900" algn="l" rtl="0">
              <a:lnSpc>
                <a:spcPct val="90000"/>
              </a:lnSpc>
              <a:spcBef>
                <a:spcPts val="1600"/>
              </a:spcBef>
              <a:spcAft>
                <a:spcPts val="0"/>
              </a:spcAft>
              <a:buClr>
                <a:schemeClr val="dk1"/>
              </a:buClr>
              <a:buSzPts val="1800"/>
              <a:buFont typeface="Calibri"/>
              <a:buChar char="●"/>
            </a:pPr>
            <a:r>
              <a:rPr lang="en-US" dirty="0">
                <a:solidFill>
                  <a:schemeClr val="dk1"/>
                </a:solidFill>
                <a:latin typeface="Calibri"/>
                <a:ea typeface="Calibri"/>
                <a:cs typeface="Calibri"/>
                <a:sym typeface="Calibri"/>
              </a:rPr>
              <a:t>Slightly lower assessment rates </a:t>
            </a:r>
            <a:endParaRPr dirty="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Char char="●"/>
            </a:pPr>
            <a:r>
              <a:rPr lang="en-US" dirty="0">
                <a:solidFill>
                  <a:schemeClr val="dk1"/>
                </a:solidFill>
                <a:latin typeface="Calibri"/>
                <a:ea typeface="Calibri"/>
                <a:cs typeface="Calibri"/>
                <a:sym typeface="Calibri"/>
              </a:rPr>
              <a:t>Exemption on the first $50,000 of value from residential properties, except non-owner-occupied single-family homes</a:t>
            </a:r>
            <a:endParaRPr dirty="0">
              <a:solidFill>
                <a:schemeClr val="dk1"/>
              </a:solidFill>
              <a:latin typeface="Calibri"/>
              <a:ea typeface="Calibri"/>
              <a:cs typeface="Calibri"/>
              <a:sym typeface="Calibri"/>
            </a:endParaRPr>
          </a:p>
          <a:p>
            <a:pPr marL="457200" lvl="0" indent="-342900" algn="l" rtl="0">
              <a:lnSpc>
                <a:spcPct val="90000"/>
              </a:lnSpc>
              <a:spcBef>
                <a:spcPts val="0"/>
              </a:spcBef>
              <a:spcAft>
                <a:spcPts val="0"/>
              </a:spcAft>
              <a:buClr>
                <a:schemeClr val="dk1"/>
              </a:buClr>
              <a:buSzPts val="1800"/>
              <a:buFont typeface="Calibri"/>
              <a:buChar char="●"/>
            </a:pPr>
            <a:r>
              <a:rPr lang="en-US" dirty="0">
                <a:solidFill>
                  <a:schemeClr val="dk1"/>
                </a:solidFill>
                <a:latin typeface="Calibri"/>
                <a:ea typeface="Calibri"/>
                <a:cs typeface="Calibri"/>
                <a:sym typeface="Calibri"/>
              </a:rPr>
              <a:t>$50,000 expansion to the senior homestead exemption</a:t>
            </a:r>
            <a:endParaRPr dirty="0">
              <a:solidFill>
                <a:schemeClr val="dk1"/>
              </a:solidFill>
              <a:latin typeface="Calibri"/>
              <a:ea typeface="Calibri"/>
              <a:cs typeface="Calibri"/>
              <a:sym typeface="Calibri"/>
            </a:endParaRPr>
          </a:p>
          <a:p>
            <a:pPr marL="914400" lvl="1" indent="-342900" algn="l" rtl="0">
              <a:lnSpc>
                <a:spcPct val="90000"/>
              </a:lnSpc>
              <a:spcBef>
                <a:spcPts val="0"/>
              </a:spcBef>
              <a:spcAft>
                <a:spcPts val="0"/>
              </a:spcAft>
              <a:buClr>
                <a:schemeClr val="dk1"/>
              </a:buClr>
              <a:buSzPts val="1800"/>
              <a:buFont typeface="Calibri"/>
              <a:buChar char="○"/>
            </a:pPr>
            <a:r>
              <a:rPr lang="en-US" dirty="0">
                <a:solidFill>
                  <a:schemeClr val="dk1"/>
                </a:solidFill>
                <a:latin typeface="Calibri"/>
                <a:ea typeface="Calibri"/>
                <a:cs typeface="Calibri"/>
                <a:sym typeface="Calibri"/>
              </a:rPr>
              <a:t>This is the same $50,000 other residential properties receive, not in addition to it</a:t>
            </a:r>
            <a:endParaRPr dirty="0">
              <a:solidFill>
                <a:schemeClr val="dk1"/>
              </a:solidFill>
              <a:latin typeface="Calibri"/>
              <a:ea typeface="Calibri"/>
              <a:cs typeface="Calibri"/>
              <a:sym typeface="Calibri"/>
            </a:endParaRPr>
          </a:p>
        </p:txBody>
      </p:sp>
      <p:cxnSp>
        <p:nvCxnSpPr>
          <p:cNvPr id="180" name="Google Shape;180;p30"/>
          <p:cNvCxnSpPr/>
          <p:nvPr/>
        </p:nvCxnSpPr>
        <p:spPr>
          <a:xfrm>
            <a:off x="282950" y="2033775"/>
            <a:ext cx="5093700" cy="24000"/>
          </a:xfrm>
          <a:prstGeom prst="straightConnector1">
            <a:avLst/>
          </a:prstGeom>
          <a:noFill/>
          <a:ln w="28575" cap="flat" cmpd="sng">
            <a:solidFill>
              <a:schemeClr val="accent2"/>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38"/>
          <p:cNvSpPr/>
          <p:nvPr/>
        </p:nvSpPr>
        <p:spPr>
          <a:xfrm>
            <a:off x="3049"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9" name="Google Shape;209;p38" descr="A graph of a property tax bill&#10;&#10;Description automatically generated"/>
          <p:cNvPicPr preferRelativeResize="0"/>
          <p:nvPr/>
        </p:nvPicPr>
        <p:blipFill rotWithShape="1">
          <a:blip r:embed="rId3">
            <a:alphaModFix/>
          </a:blip>
          <a:srcRect l="8934" r="8933" b="-1"/>
          <a:stretch/>
        </p:blipFill>
        <p:spPr>
          <a:xfrm>
            <a:off x="3614738" y="10"/>
            <a:ext cx="8577260" cy="6857990"/>
          </a:xfrm>
          <a:prstGeom prst="rect">
            <a:avLst/>
          </a:prstGeom>
          <a:noFill/>
          <a:ln>
            <a:noFill/>
          </a:ln>
        </p:spPr>
      </p:pic>
      <p:sp>
        <p:nvSpPr>
          <p:cNvPr id="210" name="Google Shape;210;p38"/>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38"/>
          <p:cNvSpPr txBox="1">
            <a:spLocks noGrp="1"/>
          </p:cNvSpPr>
          <p:nvPr>
            <p:ph type="title"/>
          </p:nvPr>
        </p:nvSpPr>
        <p:spPr>
          <a:xfrm>
            <a:off x="838200" y="365125"/>
            <a:ext cx="3822189" cy="189991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400" b="1"/>
              <a:t>Proposition HH is not long-term property tax reform:</a:t>
            </a:r>
            <a:endParaRPr/>
          </a:p>
        </p:txBody>
      </p:sp>
      <p:sp>
        <p:nvSpPr>
          <p:cNvPr id="212" name="Google Shape;212;p38"/>
          <p:cNvSpPr txBox="1">
            <a:spLocks noGrp="1"/>
          </p:cNvSpPr>
          <p:nvPr>
            <p:ph type="body" idx="1"/>
          </p:nvPr>
        </p:nvSpPr>
        <p:spPr>
          <a:xfrm>
            <a:off x="838200" y="2434201"/>
            <a:ext cx="3822189" cy="3742762"/>
          </a:xfrm>
          <a:prstGeom prst="rect">
            <a:avLst/>
          </a:prstGeom>
          <a:noFill/>
          <a:ln>
            <a:noFill/>
          </a:ln>
        </p:spPr>
        <p:txBody>
          <a:bodyPr spcFirstLastPara="1" wrap="square" lIns="91425" tIns="45700" rIns="91425" bIns="45700" anchor="t" anchorCtr="0">
            <a:normAutofit fontScale="92500" lnSpcReduction="20000"/>
          </a:bodyPr>
          <a:lstStyle/>
          <a:p>
            <a:pPr marL="227965" lvl="0" indent="-208915" algn="l" rtl="0">
              <a:lnSpc>
                <a:spcPct val="90000"/>
              </a:lnSpc>
              <a:spcBef>
                <a:spcPts val="0"/>
              </a:spcBef>
              <a:spcAft>
                <a:spcPts val="0"/>
              </a:spcAft>
              <a:buClr>
                <a:schemeClr val="dk1"/>
              </a:buClr>
              <a:buSzPct val="100000"/>
              <a:buChar char="●"/>
            </a:pPr>
            <a:r>
              <a:rPr lang="en-US" sz="2000"/>
              <a:t>When legislators asked voters to repeal the Gallagher Amendment, they promised a replacement. Prop HH is not a replacement.</a:t>
            </a:r>
            <a:endParaRPr/>
          </a:p>
          <a:p>
            <a:pPr marL="227965" lvl="0" indent="-208915" algn="l" rtl="0">
              <a:lnSpc>
                <a:spcPct val="90000"/>
              </a:lnSpc>
              <a:spcBef>
                <a:spcPts val="1000"/>
              </a:spcBef>
              <a:spcAft>
                <a:spcPts val="0"/>
              </a:spcAft>
              <a:buClr>
                <a:schemeClr val="dk1"/>
              </a:buClr>
              <a:buSzPct val="100000"/>
              <a:buChar char="●"/>
            </a:pPr>
            <a:r>
              <a:rPr lang="en-US" sz="2000"/>
              <a:t>Whether HH passes or not, Coloradans will see the largest property tax increase in state history.</a:t>
            </a:r>
            <a:endParaRPr/>
          </a:p>
          <a:p>
            <a:pPr marL="227965" lvl="0" indent="-208915" algn="l" rtl="0">
              <a:lnSpc>
                <a:spcPct val="90000"/>
              </a:lnSpc>
              <a:spcBef>
                <a:spcPts val="1000"/>
              </a:spcBef>
              <a:spcAft>
                <a:spcPts val="0"/>
              </a:spcAft>
              <a:buClr>
                <a:schemeClr val="dk1"/>
              </a:buClr>
              <a:buSzPct val="100000"/>
              <a:buChar char="●"/>
            </a:pPr>
            <a:r>
              <a:rPr lang="en-US" sz="2000"/>
              <a:t>If it passes, tax bills will rise slightly less for 2023-2024, then they will continue to rise in future years at the same pace.</a:t>
            </a:r>
            <a:endParaRPr/>
          </a:p>
          <a:p>
            <a:pPr marL="227965" lvl="0" indent="-208915" algn="l" rtl="0">
              <a:lnSpc>
                <a:spcPct val="90000"/>
              </a:lnSpc>
              <a:spcBef>
                <a:spcPts val="1000"/>
              </a:spcBef>
              <a:spcAft>
                <a:spcPts val="0"/>
              </a:spcAft>
              <a:buClr>
                <a:schemeClr val="dk1"/>
              </a:buClr>
              <a:buSzPct val="100000"/>
              <a:buChar char="●"/>
            </a:pPr>
            <a:r>
              <a:rPr lang="en-US" sz="2000"/>
              <a:t>The measure does nothing to prevent a 40% or larger tax increase in future years.</a:t>
            </a:r>
            <a:endParaRPr/>
          </a:p>
          <a:p>
            <a:pPr marL="227965" lvl="0" indent="-110490" algn="l" rtl="0">
              <a:lnSpc>
                <a:spcPct val="90000"/>
              </a:lnSpc>
              <a:spcBef>
                <a:spcPts val="1000"/>
              </a:spcBef>
              <a:spcAft>
                <a:spcPts val="0"/>
              </a:spcAft>
              <a:buClr>
                <a:schemeClr val="dk1"/>
              </a:buClr>
              <a:buSzPct val="100000"/>
              <a:buNone/>
            </a:pPr>
            <a:endParaRPr sz="2000"/>
          </a:p>
          <a:p>
            <a:pPr marL="227965" lvl="0" indent="-110490" algn="l" rtl="0">
              <a:lnSpc>
                <a:spcPct val="90000"/>
              </a:lnSpc>
              <a:spcBef>
                <a:spcPts val="1000"/>
              </a:spcBef>
              <a:spcAft>
                <a:spcPts val="1600"/>
              </a:spcAft>
              <a:buClr>
                <a:schemeClr val="dk1"/>
              </a:buClr>
              <a:buSzPct val="100000"/>
              <a:buNone/>
            </a:pP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4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41" descr="Codes on papers"/>
          <p:cNvPicPr preferRelativeResize="0"/>
          <p:nvPr/>
        </p:nvPicPr>
        <p:blipFill rotWithShape="1">
          <a:blip r:embed="rId3">
            <a:alphaModFix/>
          </a:blip>
          <a:srcRect l="18541" r="18542" b="2"/>
          <a:stretch/>
        </p:blipFill>
        <p:spPr>
          <a:xfrm>
            <a:off x="572492" y="2002056"/>
            <a:ext cx="3943849" cy="4184060"/>
          </a:xfrm>
          <a:custGeom>
            <a:avLst/>
            <a:gdLst/>
            <a:ahLst/>
            <a:cxnLst/>
            <a:rect l="l" t="t" r="r" b="b"/>
            <a:pathLst>
              <a:path w="3807743" h="6307845" extrusionOk="0">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a:noFill/>
          <a:ln>
            <a:noFill/>
          </a:ln>
        </p:spPr>
      </p:pic>
      <p:sp>
        <p:nvSpPr>
          <p:cNvPr id="219" name="Google Shape;219;p41"/>
          <p:cNvSpPr txBox="1">
            <a:spLocks noGrp="1"/>
          </p:cNvSpPr>
          <p:nvPr>
            <p:ph type="body" idx="1"/>
          </p:nvPr>
        </p:nvSpPr>
        <p:spPr>
          <a:xfrm>
            <a:off x="4905955" y="2071316"/>
            <a:ext cx="6713552" cy="4114800"/>
          </a:xfrm>
          <a:prstGeom prst="rect">
            <a:avLst/>
          </a:prstGeom>
          <a:noFill/>
          <a:ln>
            <a:noFill/>
          </a:ln>
        </p:spPr>
        <p:txBody>
          <a:bodyPr spcFirstLastPara="1" wrap="square" lIns="91425" tIns="45700" rIns="91425" bIns="45700" anchor="t" anchorCtr="0">
            <a:normAutofit fontScale="77500" lnSpcReduction="20000"/>
          </a:bodyPr>
          <a:lstStyle/>
          <a:p>
            <a:pPr marL="457200" lvl="0" indent="-445769" algn="l" rtl="0">
              <a:lnSpc>
                <a:spcPct val="90000"/>
              </a:lnSpc>
              <a:spcBef>
                <a:spcPts val="0"/>
              </a:spcBef>
              <a:spcAft>
                <a:spcPts val="0"/>
              </a:spcAft>
              <a:buClr>
                <a:schemeClr val="dk1"/>
              </a:buClr>
              <a:buSzPct val="100000"/>
              <a:buFont typeface="Calibri"/>
              <a:buAutoNum type="arabicPeriod"/>
            </a:pPr>
            <a:r>
              <a:rPr lang="en-US" sz="2400"/>
              <a:t>Proposition HH is a HUGE tax increase.</a:t>
            </a:r>
            <a:endParaRPr sz="2400"/>
          </a:p>
          <a:p>
            <a:pPr marL="685165" lvl="1" indent="-218916" algn="l" rtl="0">
              <a:lnSpc>
                <a:spcPct val="90000"/>
              </a:lnSpc>
              <a:spcBef>
                <a:spcPts val="500"/>
              </a:spcBef>
              <a:spcAft>
                <a:spcPts val="0"/>
              </a:spcAft>
              <a:buClr>
                <a:schemeClr val="dk1"/>
              </a:buClr>
              <a:buSzPct val="100000"/>
              <a:buChar char="○"/>
            </a:pPr>
            <a:r>
              <a:rPr lang="en-US" sz="1900"/>
              <a:t>It will allow the state to collect $12.5 billion in new taxes over the next decade and $460 billion in new taxes over the next four decades.</a:t>
            </a:r>
            <a:endParaRPr/>
          </a:p>
          <a:p>
            <a:pPr marL="685165" lvl="1" indent="-218916" algn="l" rtl="0">
              <a:lnSpc>
                <a:spcPct val="90000"/>
              </a:lnSpc>
              <a:spcBef>
                <a:spcPts val="500"/>
              </a:spcBef>
              <a:spcAft>
                <a:spcPts val="0"/>
              </a:spcAft>
              <a:buClr>
                <a:schemeClr val="dk1"/>
              </a:buClr>
              <a:buSzPct val="100000"/>
              <a:buChar char="○"/>
            </a:pPr>
            <a:r>
              <a:rPr lang="en-US" sz="1900"/>
              <a:t>The change to the TABOR cap will effectively end TABOR refunds.</a:t>
            </a:r>
            <a:endParaRPr/>
          </a:p>
          <a:p>
            <a:pPr marL="457200" lvl="0" indent="-445769" algn="l" rtl="0">
              <a:lnSpc>
                <a:spcPct val="90000"/>
              </a:lnSpc>
              <a:spcBef>
                <a:spcPts val="1000"/>
              </a:spcBef>
              <a:spcAft>
                <a:spcPts val="0"/>
              </a:spcAft>
              <a:buClr>
                <a:schemeClr val="dk1"/>
              </a:buClr>
              <a:buSzPct val="100000"/>
              <a:buFont typeface="Calibri"/>
              <a:buAutoNum type="arabicPeriod"/>
            </a:pPr>
            <a:r>
              <a:rPr lang="en-US" sz="2400"/>
              <a:t>It does almost nothing to alleviate the impending increase in property taxes for 2023 and 2024.</a:t>
            </a:r>
            <a:endParaRPr sz="2400"/>
          </a:p>
          <a:p>
            <a:pPr marL="685165" lvl="1" indent="-218916" algn="l" rtl="0">
              <a:lnSpc>
                <a:spcPct val="90000"/>
              </a:lnSpc>
              <a:spcBef>
                <a:spcPts val="500"/>
              </a:spcBef>
              <a:spcAft>
                <a:spcPts val="0"/>
              </a:spcAft>
              <a:buClr>
                <a:schemeClr val="dk1"/>
              </a:buClr>
              <a:buSzPct val="100000"/>
              <a:buChar char="○"/>
            </a:pPr>
            <a:r>
              <a:rPr lang="en-US" sz="1900"/>
              <a:t>We will still see the largest property tax increase in Colorado history, but it will be slightly smaller than otherwise. </a:t>
            </a:r>
            <a:endParaRPr/>
          </a:p>
          <a:p>
            <a:pPr marL="685165" lvl="1" indent="-218916" algn="l" rtl="0">
              <a:lnSpc>
                <a:spcPct val="90000"/>
              </a:lnSpc>
              <a:spcBef>
                <a:spcPts val="500"/>
              </a:spcBef>
              <a:spcAft>
                <a:spcPts val="0"/>
              </a:spcAft>
              <a:buClr>
                <a:schemeClr val="dk1"/>
              </a:buClr>
              <a:buSzPct val="100000"/>
              <a:buChar char="○"/>
            </a:pPr>
            <a:r>
              <a:rPr lang="en-US" sz="1900"/>
              <a:t>The residential assessment rate will drop to 6.7% from 6.765%.</a:t>
            </a:r>
            <a:endParaRPr/>
          </a:p>
          <a:p>
            <a:pPr marL="457211" lvl="0" indent="-445769" algn="l" rtl="0">
              <a:lnSpc>
                <a:spcPct val="90000"/>
              </a:lnSpc>
              <a:spcBef>
                <a:spcPts val="1000"/>
              </a:spcBef>
              <a:spcAft>
                <a:spcPts val="0"/>
              </a:spcAft>
              <a:buClr>
                <a:schemeClr val="dk1"/>
              </a:buClr>
              <a:buSzPct val="100000"/>
              <a:buFont typeface="Calibri"/>
              <a:buAutoNum type="arabicPeriod"/>
            </a:pPr>
            <a:r>
              <a:rPr lang="en-US" sz="2400"/>
              <a:t>The bill does nothing to prevent large property tax increases in future years.</a:t>
            </a:r>
            <a:endParaRPr sz="2400"/>
          </a:p>
          <a:p>
            <a:pPr marL="685165" lvl="1" indent="-218916" algn="l" rtl="0">
              <a:lnSpc>
                <a:spcPct val="90000"/>
              </a:lnSpc>
              <a:spcBef>
                <a:spcPts val="500"/>
              </a:spcBef>
              <a:spcAft>
                <a:spcPts val="0"/>
              </a:spcAft>
              <a:buClr>
                <a:schemeClr val="dk1"/>
              </a:buClr>
              <a:buSzPct val="100000"/>
              <a:buChar char="○"/>
            </a:pPr>
            <a:r>
              <a:rPr lang="en-US" sz="1900"/>
              <a:t>For 2023 and 2024, property owners will see a slightly smaller increase in property taxes. Thereafter, property tax bills will continue to grow at the same rate they would without Proposition HH.</a:t>
            </a:r>
            <a:endParaRPr/>
          </a:p>
          <a:p>
            <a:pPr marL="685165" lvl="1" indent="-218916" algn="l" rtl="0">
              <a:lnSpc>
                <a:spcPct val="90000"/>
              </a:lnSpc>
              <a:spcBef>
                <a:spcPts val="500"/>
              </a:spcBef>
              <a:spcAft>
                <a:spcPts val="1600"/>
              </a:spcAft>
              <a:buClr>
                <a:schemeClr val="dk1"/>
              </a:buClr>
              <a:buSzPct val="100000"/>
              <a:buChar char="○"/>
            </a:pPr>
            <a:r>
              <a:rPr lang="en-US" sz="1900"/>
              <a:t>We will be back in the same bind after the next bull market in housing, but our TABOR refunds will be permanently gone by then.</a:t>
            </a:r>
            <a:endParaRPr sz="1900"/>
          </a:p>
        </p:txBody>
      </p:sp>
      <p:sp>
        <p:nvSpPr>
          <p:cNvPr id="220" name="Google Shape;220;p41"/>
          <p:cNvSpPr txBox="1">
            <a:spLocks noGrp="1"/>
          </p:cNvSpPr>
          <p:nvPr>
            <p:ph type="title"/>
          </p:nvPr>
        </p:nvSpPr>
        <p:spPr>
          <a:xfrm>
            <a:off x="572493" y="238539"/>
            <a:ext cx="11047013"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US" sz="5400"/>
              <a:t>Key Takeaways</a:t>
            </a:r>
            <a:endParaRPr sz="5400"/>
          </a:p>
        </p:txBody>
      </p:sp>
      <p:sp>
        <p:nvSpPr>
          <p:cNvPr id="221" name="Google Shape;221;p41"/>
          <p:cNvSpPr/>
          <p:nvPr/>
        </p:nvSpPr>
        <p:spPr>
          <a:xfrm>
            <a:off x="572493" y="1767709"/>
            <a:ext cx="10972800" cy="18288"/>
          </a:xfrm>
          <a:custGeom>
            <a:avLst/>
            <a:gdLst/>
            <a:ahLst/>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901"/>
            </a:schemeClr>
          </a:solidFill>
          <a:ln w="44450" cap="rnd" cmpd="sng">
            <a:solidFill>
              <a:schemeClr val="accent2">
                <a:alpha val="7490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3d79c58199_0_6"/>
          <p:cNvSpPr txBox="1">
            <a:spLocks noGrp="1"/>
          </p:cNvSpPr>
          <p:nvPr>
            <p:ph type="title"/>
          </p:nvPr>
        </p:nvSpPr>
        <p:spPr>
          <a:xfrm>
            <a:off x="528475" y="493000"/>
            <a:ext cx="10032900" cy="7773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Prop HH Ballot Language </a:t>
            </a:r>
            <a:endParaRPr/>
          </a:p>
        </p:txBody>
      </p:sp>
      <p:sp>
        <p:nvSpPr>
          <p:cNvPr id="159" name="Google Shape;159;g23d79c58199_0_6"/>
          <p:cNvSpPr txBox="1">
            <a:spLocks noGrp="1"/>
          </p:cNvSpPr>
          <p:nvPr>
            <p:ph type="body" idx="1"/>
          </p:nvPr>
        </p:nvSpPr>
        <p:spPr>
          <a:xfrm>
            <a:off x="398175" y="1725450"/>
            <a:ext cx="10949400" cy="4721400"/>
          </a:xfrm>
          <a:prstGeom prst="rect">
            <a:avLst/>
          </a:prstGeom>
        </p:spPr>
        <p:txBody>
          <a:bodyPr spcFirstLastPara="1" wrap="square" lIns="91425" tIns="45700" rIns="91425" bIns="45700" anchor="t" anchorCtr="0">
            <a:normAutofit/>
          </a:bodyPr>
          <a:lstStyle/>
          <a:p>
            <a:pPr marL="0" lvl="0" indent="0" algn="just" rtl="0">
              <a:lnSpc>
                <a:spcPct val="105000"/>
              </a:lnSpc>
              <a:spcBef>
                <a:spcPts val="0"/>
              </a:spcBef>
              <a:spcAft>
                <a:spcPts val="1600"/>
              </a:spcAft>
              <a:buClr>
                <a:schemeClr val="dk1"/>
              </a:buClr>
              <a:buSzPts val="1100"/>
              <a:buFont typeface="Arial"/>
              <a:buNone/>
            </a:pPr>
            <a:r>
              <a:rPr lang="en-US" sz="2900" b="1">
                <a:solidFill>
                  <a:srgbClr val="000000"/>
                </a:solidFill>
              </a:rPr>
              <a:t>SHALL THE STATE REDUCE PROPERTY TAXES FOR HOMES AND BUSINESSES, INCLUDING EXPANDING PROPERTY TAX RELIEF FOR SENIORS, AND BACKFILL COUNTIES, WATER DISTRICTS, FIRE DISTRICTS, AMBULANCE AND HOSPITAL DISTRICTS, AND OTHER LOCAL GOVERNMENTS AND FUND SCHOOL DISTRICTS BY USING A PORTION OF THE STATE SURPLUS UP TO THE PROPOSITION HH CAP AS DEFINED IN THIS MEASURE?</a:t>
            </a:r>
            <a:endParaRPr sz="2900" b="1">
              <a:solidFill>
                <a:srgbClr val="000000"/>
              </a:solidFill>
            </a:endParaRPr>
          </a:p>
        </p:txBody>
      </p:sp>
      <p:sp>
        <p:nvSpPr>
          <p:cNvPr id="160" name="Google Shape;160;g23d79c58199_0_6"/>
          <p:cNvSpPr/>
          <p:nvPr/>
        </p:nvSpPr>
        <p:spPr>
          <a:xfrm rot="5400000" flipH="1">
            <a:off x="4434750" y="-2680725"/>
            <a:ext cx="79800" cy="8152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3d79c58199_0_6"/>
          <p:cNvSpPr txBox="1">
            <a:spLocks noGrp="1"/>
          </p:cNvSpPr>
          <p:nvPr>
            <p:ph type="title"/>
          </p:nvPr>
        </p:nvSpPr>
        <p:spPr>
          <a:xfrm>
            <a:off x="302333" y="247466"/>
            <a:ext cx="10032900" cy="7773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t>Prop HH Ballot Language </a:t>
            </a:r>
            <a:endParaRPr dirty="0"/>
          </a:p>
        </p:txBody>
      </p:sp>
      <p:sp>
        <p:nvSpPr>
          <p:cNvPr id="159" name="Google Shape;159;g23d79c58199_0_6"/>
          <p:cNvSpPr txBox="1">
            <a:spLocks noGrp="1"/>
          </p:cNvSpPr>
          <p:nvPr>
            <p:ph type="body" idx="1"/>
          </p:nvPr>
        </p:nvSpPr>
        <p:spPr>
          <a:xfrm>
            <a:off x="398175" y="1558302"/>
            <a:ext cx="10949400" cy="4721400"/>
          </a:xfrm>
          <a:prstGeom prst="rect">
            <a:avLst/>
          </a:prstGeom>
        </p:spPr>
        <p:txBody>
          <a:bodyPr spcFirstLastPara="1" wrap="square" lIns="91425" tIns="45700" rIns="91425" bIns="45700" anchor="t" anchorCtr="0">
            <a:normAutofit/>
          </a:bodyPr>
          <a:lstStyle/>
          <a:p>
            <a:pPr marL="0" lvl="0" indent="0" algn="just" rtl="0">
              <a:lnSpc>
                <a:spcPct val="105000"/>
              </a:lnSpc>
              <a:spcBef>
                <a:spcPts val="0"/>
              </a:spcBef>
              <a:spcAft>
                <a:spcPts val="1600"/>
              </a:spcAft>
              <a:buClr>
                <a:schemeClr val="dk1"/>
              </a:buClr>
              <a:buSzPts val="1100"/>
              <a:buFont typeface="Arial"/>
              <a:buNone/>
            </a:pPr>
            <a:r>
              <a:rPr lang="en-US" b="1" dirty="0">
                <a:solidFill>
                  <a:srgbClr val="000000"/>
                </a:solidFill>
                <a:highlight>
                  <a:srgbClr val="FFFF00"/>
                </a:highlight>
              </a:rPr>
              <a:t>SHALL THE STATE REDUCE PROPERTY TAXES FOR HOMES AND BUSINESSES</a:t>
            </a:r>
            <a:r>
              <a:rPr lang="en-US" b="1" dirty="0">
                <a:solidFill>
                  <a:srgbClr val="000000"/>
                </a:solidFill>
              </a:rPr>
              <a:t>, INCLUDING EXPANDING PROPERTY TAX RELIEF FOR SENIORS, AND BACKFILL COUNTIES, WATER DISTRICTS, FIRE DISTRICTS, AMBULANCE AND HOSPITAL DISTRICTS, AND OTHER LOCAL GOVERNMENTS AND FUND SCHOOL DISTRICTS BY USING A PORTION OF THE STATE SURPLUS UP TO THE PROPOSITION HH CAP AS DEFINED IN THIS MEASURE?</a:t>
            </a:r>
          </a:p>
          <a:p>
            <a:pPr marL="0" lvl="0" indent="0" algn="just" rtl="0">
              <a:lnSpc>
                <a:spcPct val="105000"/>
              </a:lnSpc>
              <a:spcBef>
                <a:spcPts val="0"/>
              </a:spcBef>
              <a:spcAft>
                <a:spcPts val="1600"/>
              </a:spcAft>
              <a:buClr>
                <a:schemeClr val="dk1"/>
              </a:buClr>
              <a:buSzPts val="1100"/>
              <a:buFont typeface="Arial"/>
              <a:buNone/>
            </a:pPr>
            <a:endParaRPr b="1" dirty="0">
              <a:solidFill>
                <a:srgbClr val="000000"/>
              </a:solidFill>
            </a:endParaRPr>
          </a:p>
        </p:txBody>
      </p:sp>
      <p:sp>
        <p:nvSpPr>
          <p:cNvPr id="160" name="Google Shape;160;g23d79c58199_0_6"/>
          <p:cNvSpPr/>
          <p:nvPr/>
        </p:nvSpPr>
        <p:spPr>
          <a:xfrm rot="5400000" flipH="1">
            <a:off x="4434750" y="-2680725"/>
            <a:ext cx="79800" cy="8152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FE84722A-DA4D-AA75-DB1F-AE090A356415}"/>
              </a:ext>
            </a:extLst>
          </p:cNvPr>
          <p:cNvPicPr>
            <a:picLocks noChangeAspect="1"/>
          </p:cNvPicPr>
          <p:nvPr/>
        </p:nvPicPr>
        <p:blipFill>
          <a:blip r:embed="rId3"/>
          <a:stretch>
            <a:fillRect/>
          </a:stretch>
        </p:blipFill>
        <p:spPr>
          <a:xfrm>
            <a:off x="5329084" y="3972233"/>
            <a:ext cx="6862916" cy="2885768"/>
          </a:xfrm>
          <a:prstGeom prst="rect">
            <a:avLst/>
          </a:prstGeom>
        </p:spPr>
      </p:pic>
    </p:spTree>
    <p:extLst>
      <p:ext uri="{BB962C8B-B14F-4D97-AF65-F5344CB8AC3E}">
        <p14:creationId xmlns:p14="http://schemas.microsoft.com/office/powerpoint/2010/main" val="321717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3d79c58199_0_6"/>
          <p:cNvSpPr txBox="1">
            <a:spLocks noGrp="1"/>
          </p:cNvSpPr>
          <p:nvPr>
            <p:ph type="title"/>
          </p:nvPr>
        </p:nvSpPr>
        <p:spPr>
          <a:xfrm>
            <a:off x="528475" y="493000"/>
            <a:ext cx="10032900" cy="7773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Prop HH Ballot Language </a:t>
            </a:r>
            <a:endParaRPr/>
          </a:p>
        </p:txBody>
      </p:sp>
      <p:sp>
        <p:nvSpPr>
          <p:cNvPr id="159" name="Google Shape;159;g23d79c58199_0_6"/>
          <p:cNvSpPr txBox="1">
            <a:spLocks noGrp="1"/>
          </p:cNvSpPr>
          <p:nvPr>
            <p:ph type="body" idx="1"/>
          </p:nvPr>
        </p:nvSpPr>
        <p:spPr>
          <a:xfrm>
            <a:off x="398175" y="1725450"/>
            <a:ext cx="10949400" cy="4721400"/>
          </a:xfrm>
          <a:prstGeom prst="rect">
            <a:avLst/>
          </a:prstGeom>
        </p:spPr>
        <p:txBody>
          <a:bodyPr spcFirstLastPara="1" wrap="square" lIns="91425" tIns="45700" rIns="91425" bIns="45700" anchor="t" anchorCtr="0">
            <a:normAutofit/>
          </a:bodyPr>
          <a:lstStyle/>
          <a:p>
            <a:pPr marL="0" lvl="0" indent="0" algn="just" rtl="0">
              <a:lnSpc>
                <a:spcPct val="105000"/>
              </a:lnSpc>
              <a:spcBef>
                <a:spcPts val="0"/>
              </a:spcBef>
              <a:spcAft>
                <a:spcPts val="1600"/>
              </a:spcAft>
              <a:buClr>
                <a:schemeClr val="dk1"/>
              </a:buClr>
              <a:buSzPts val="1100"/>
              <a:buFont typeface="Arial"/>
              <a:buNone/>
            </a:pPr>
            <a:r>
              <a:rPr lang="en-US" sz="2900" b="1" dirty="0">
                <a:solidFill>
                  <a:srgbClr val="000000"/>
                </a:solidFill>
              </a:rPr>
              <a:t>SHALL THE STATE REDUCE PROPERTY TAXES FOR HOMES AND BUSINESSES, </a:t>
            </a:r>
            <a:r>
              <a:rPr lang="en-US" sz="2900" b="1" dirty="0">
                <a:solidFill>
                  <a:srgbClr val="000000"/>
                </a:solidFill>
                <a:highlight>
                  <a:srgbClr val="FFFF00"/>
                </a:highlight>
              </a:rPr>
              <a:t>INCLUDING EXPANDING PROPERTY TAX RELIEF FOR SENIORS,</a:t>
            </a:r>
            <a:r>
              <a:rPr lang="en-US" sz="2900" b="1" dirty="0">
                <a:solidFill>
                  <a:srgbClr val="000000"/>
                </a:solidFill>
              </a:rPr>
              <a:t> AND BACKFILL COUNTIES, WATER DISTRICTS, FIRE DISTRICTS, AMBULANCE AND HOSPITAL DISTRICTS, AND OTHER LOCAL GOVERNMENTS AND FUND SCHOOL DISTRICTS BY USING A PORTION OF THE STATE SURPLUS UP TO THE PROPOSITION HH CAP AS DEFINED IN THIS MEASURE?</a:t>
            </a:r>
            <a:endParaRPr sz="2900" b="1" dirty="0">
              <a:solidFill>
                <a:srgbClr val="000000"/>
              </a:solidFill>
            </a:endParaRPr>
          </a:p>
        </p:txBody>
      </p:sp>
      <p:sp>
        <p:nvSpPr>
          <p:cNvPr id="160" name="Google Shape;160;g23d79c58199_0_6"/>
          <p:cNvSpPr/>
          <p:nvPr/>
        </p:nvSpPr>
        <p:spPr>
          <a:xfrm rot="5400000" flipH="1">
            <a:off x="4434750" y="-2680725"/>
            <a:ext cx="79800" cy="8152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97121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3d79c58199_0_6"/>
          <p:cNvSpPr txBox="1">
            <a:spLocks noGrp="1"/>
          </p:cNvSpPr>
          <p:nvPr>
            <p:ph type="title"/>
          </p:nvPr>
        </p:nvSpPr>
        <p:spPr>
          <a:xfrm>
            <a:off x="528475" y="493000"/>
            <a:ext cx="10032900" cy="7773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Prop HH Ballot Language </a:t>
            </a:r>
            <a:endParaRPr/>
          </a:p>
        </p:txBody>
      </p:sp>
      <p:sp>
        <p:nvSpPr>
          <p:cNvPr id="159" name="Google Shape;159;g23d79c58199_0_6"/>
          <p:cNvSpPr txBox="1">
            <a:spLocks noGrp="1"/>
          </p:cNvSpPr>
          <p:nvPr>
            <p:ph type="body" idx="1"/>
          </p:nvPr>
        </p:nvSpPr>
        <p:spPr>
          <a:xfrm>
            <a:off x="398174" y="1725450"/>
            <a:ext cx="11567683" cy="4989982"/>
          </a:xfrm>
          <a:prstGeom prst="rect">
            <a:avLst/>
          </a:prstGeom>
        </p:spPr>
        <p:txBody>
          <a:bodyPr spcFirstLastPara="1" wrap="square" lIns="91425" tIns="45700" rIns="91425" bIns="45700" anchor="t" anchorCtr="0">
            <a:normAutofit/>
          </a:bodyPr>
          <a:lstStyle/>
          <a:p>
            <a:pPr marL="0" lvl="0" indent="0" algn="just" rtl="0">
              <a:lnSpc>
                <a:spcPct val="105000"/>
              </a:lnSpc>
              <a:spcBef>
                <a:spcPts val="0"/>
              </a:spcBef>
              <a:spcAft>
                <a:spcPts val="1600"/>
              </a:spcAft>
              <a:buClr>
                <a:schemeClr val="dk1"/>
              </a:buClr>
              <a:buSzPts val="1100"/>
              <a:buFont typeface="Arial"/>
              <a:buNone/>
            </a:pPr>
            <a:r>
              <a:rPr lang="en-US" b="1" dirty="0">
                <a:solidFill>
                  <a:srgbClr val="000000"/>
                </a:solidFill>
              </a:rPr>
              <a:t>SHALL THE STATE REDUCE PROPERTY TAXES FOR HOMES AND BUSINESSES, INCLUDING EXPANDING PROPERTY TAX RELIEF FOR SENIORS, AND </a:t>
            </a:r>
            <a:r>
              <a:rPr lang="en-US" b="1" dirty="0">
                <a:solidFill>
                  <a:srgbClr val="000000"/>
                </a:solidFill>
                <a:highlight>
                  <a:srgbClr val="FFFF00"/>
                </a:highlight>
              </a:rPr>
              <a:t>BACKFILL COUNTIES, WATER DISTRICTS, FIRE DISTRICTS, AMBULANCE AND HOSPITAL DISTRICTS, AND OTHER LOCAL GOVERNMENTS AND FUND SCHOOL DISTRICTS </a:t>
            </a:r>
            <a:r>
              <a:rPr lang="en-US" b="1" dirty="0">
                <a:solidFill>
                  <a:srgbClr val="000000"/>
                </a:solidFill>
              </a:rPr>
              <a:t>BY USING A PORTION OF THE STATE SURPLUS UP TO THE PROPOSITION HH CAP AS DEFINED IN THIS MEASURE?</a:t>
            </a:r>
          </a:p>
          <a:p>
            <a:pPr marL="0" lvl="0" indent="0" algn="just" rtl="0">
              <a:lnSpc>
                <a:spcPct val="105000"/>
              </a:lnSpc>
              <a:spcBef>
                <a:spcPts val="0"/>
              </a:spcBef>
              <a:buClr>
                <a:schemeClr val="dk1"/>
              </a:buClr>
              <a:buSzPts val="1100"/>
              <a:buFont typeface="Arial"/>
              <a:buNone/>
            </a:pPr>
            <a:r>
              <a:rPr lang="en-US" b="1" dirty="0">
                <a:solidFill>
                  <a:srgbClr val="000000"/>
                </a:solidFill>
                <a:highlight>
                  <a:srgbClr val="00FF00"/>
                </a:highlight>
              </a:rPr>
              <a:t>Prioritized:</a:t>
            </a:r>
          </a:p>
          <a:p>
            <a:pPr marL="0" indent="0" algn="just">
              <a:lnSpc>
                <a:spcPct val="105000"/>
              </a:lnSpc>
              <a:spcBef>
                <a:spcPts val="0"/>
              </a:spcBef>
              <a:buClr>
                <a:schemeClr val="dk1"/>
              </a:buClr>
              <a:buSzPts val="1100"/>
            </a:pPr>
            <a:r>
              <a:rPr lang="en-US" b="1" dirty="0">
                <a:solidFill>
                  <a:srgbClr val="000000"/>
                </a:solidFill>
                <a:highlight>
                  <a:srgbClr val="00FF00"/>
                </a:highlight>
              </a:rPr>
              <a:t>1.Schools	2. Fire Districts	3. Ambulance / Hospital District	 </a:t>
            </a:r>
          </a:p>
          <a:p>
            <a:pPr marL="0" indent="0" algn="just">
              <a:lnSpc>
                <a:spcPct val="105000"/>
              </a:lnSpc>
              <a:spcBef>
                <a:spcPts val="0"/>
              </a:spcBef>
              <a:buClr>
                <a:schemeClr val="dk1"/>
              </a:buClr>
              <a:buSzPts val="1100"/>
            </a:pPr>
            <a:r>
              <a:rPr lang="en-US" b="1" dirty="0">
                <a:solidFill>
                  <a:srgbClr val="000000"/>
                </a:solidFill>
                <a:highlight>
                  <a:srgbClr val="00FF00"/>
                </a:highlight>
              </a:rPr>
              <a:t>4. Local Governments</a:t>
            </a:r>
          </a:p>
          <a:p>
            <a:pPr marL="0" lvl="0" indent="0" algn="just" rtl="0">
              <a:lnSpc>
                <a:spcPct val="105000"/>
              </a:lnSpc>
              <a:spcBef>
                <a:spcPts val="0"/>
              </a:spcBef>
              <a:buClr>
                <a:schemeClr val="dk1"/>
              </a:buClr>
              <a:buSzPts val="1100"/>
              <a:buFont typeface="Arial"/>
              <a:buNone/>
            </a:pPr>
            <a:endParaRPr lang="en-US" b="1" dirty="0">
              <a:solidFill>
                <a:srgbClr val="000000"/>
              </a:solidFill>
            </a:endParaRPr>
          </a:p>
          <a:p>
            <a:pPr marL="0" lvl="0" indent="0" algn="just" rtl="0">
              <a:lnSpc>
                <a:spcPct val="105000"/>
              </a:lnSpc>
              <a:spcBef>
                <a:spcPts val="0"/>
              </a:spcBef>
              <a:spcAft>
                <a:spcPts val="1600"/>
              </a:spcAft>
              <a:buClr>
                <a:schemeClr val="dk1"/>
              </a:buClr>
              <a:buSzPts val="1100"/>
              <a:buFont typeface="Arial"/>
              <a:buNone/>
            </a:pPr>
            <a:endParaRPr b="1" dirty="0">
              <a:solidFill>
                <a:srgbClr val="000000"/>
              </a:solidFill>
            </a:endParaRPr>
          </a:p>
        </p:txBody>
      </p:sp>
      <p:sp>
        <p:nvSpPr>
          <p:cNvPr id="160" name="Google Shape;160;g23d79c58199_0_6"/>
          <p:cNvSpPr/>
          <p:nvPr/>
        </p:nvSpPr>
        <p:spPr>
          <a:xfrm rot="5400000" flipH="1">
            <a:off x="4434750" y="-2680725"/>
            <a:ext cx="79800" cy="8152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038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23d79c58199_0_6"/>
          <p:cNvSpPr txBox="1">
            <a:spLocks noGrp="1"/>
          </p:cNvSpPr>
          <p:nvPr>
            <p:ph type="title"/>
          </p:nvPr>
        </p:nvSpPr>
        <p:spPr>
          <a:xfrm>
            <a:off x="528475" y="493000"/>
            <a:ext cx="10032900" cy="7773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Prop HH Ballot Language </a:t>
            </a:r>
            <a:endParaRPr/>
          </a:p>
        </p:txBody>
      </p:sp>
      <p:sp>
        <p:nvSpPr>
          <p:cNvPr id="159" name="Google Shape;159;g23d79c58199_0_6"/>
          <p:cNvSpPr txBox="1">
            <a:spLocks noGrp="1"/>
          </p:cNvSpPr>
          <p:nvPr>
            <p:ph type="body" idx="1"/>
          </p:nvPr>
        </p:nvSpPr>
        <p:spPr>
          <a:xfrm>
            <a:off x="398175" y="1725450"/>
            <a:ext cx="10949400" cy="4721400"/>
          </a:xfrm>
          <a:prstGeom prst="rect">
            <a:avLst/>
          </a:prstGeom>
        </p:spPr>
        <p:txBody>
          <a:bodyPr spcFirstLastPara="1" wrap="square" lIns="91425" tIns="45700" rIns="91425" bIns="45700" anchor="t" anchorCtr="0">
            <a:normAutofit/>
          </a:bodyPr>
          <a:lstStyle/>
          <a:p>
            <a:pPr marL="0" lvl="0" indent="0" algn="just" rtl="0">
              <a:lnSpc>
                <a:spcPct val="105000"/>
              </a:lnSpc>
              <a:spcBef>
                <a:spcPts val="0"/>
              </a:spcBef>
              <a:spcAft>
                <a:spcPts val="1600"/>
              </a:spcAft>
              <a:buClr>
                <a:schemeClr val="dk1"/>
              </a:buClr>
              <a:buSzPts val="1100"/>
              <a:buFont typeface="Arial"/>
              <a:buNone/>
            </a:pPr>
            <a:r>
              <a:rPr lang="en-US" b="1" dirty="0">
                <a:solidFill>
                  <a:srgbClr val="000000"/>
                </a:solidFill>
              </a:rPr>
              <a:t>SHALL THE STATE REDUCE PROPERTY TAXES FOR HOMES AND BUSINESSES, INCLUDING EXPANDING PROPERTY TAX RELIEF FOR SENIORS, AND BACKFILL COUNTIES, WATER DISTRICTS, FIRE DISTRICTS, AMBULANCE AND HOSPITAL DISTRICTS, AND OTHER LOCAL GOVERNMENTS AND FUND SCHOOL DISTRICTS </a:t>
            </a:r>
            <a:r>
              <a:rPr lang="en-US" b="1" dirty="0">
                <a:solidFill>
                  <a:srgbClr val="000000"/>
                </a:solidFill>
                <a:highlight>
                  <a:srgbClr val="FFFF00"/>
                </a:highlight>
              </a:rPr>
              <a:t>BY USING A PORTION OF THE STATE SURPLUS</a:t>
            </a:r>
            <a:r>
              <a:rPr lang="en-US" b="1" dirty="0">
                <a:solidFill>
                  <a:srgbClr val="000000"/>
                </a:solidFill>
              </a:rPr>
              <a:t> UP TO THE PROPOSITION HH CAP AS DEFINED IN THIS MEASURE?</a:t>
            </a:r>
          </a:p>
          <a:p>
            <a:pPr marL="0" lvl="0" indent="0" algn="just" rtl="0">
              <a:lnSpc>
                <a:spcPct val="105000"/>
              </a:lnSpc>
              <a:spcBef>
                <a:spcPts val="0"/>
              </a:spcBef>
              <a:spcAft>
                <a:spcPts val="1600"/>
              </a:spcAft>
              <a:buClr>
                <a:schemeClr val="dk1"/>
              </a:buClr>
              <a:buSzPts val="1100"/>
              <a:buFont typeface="Arial"/>
              <a:buNone/>
            </a:pPr>
            <a:endParaRPr lang="en-US" b="1" dirty="0">
              <a:solidFill>
                <a:srgbClr val="000000"/>
              </a:solidFill>
            </a:endParaRPr>
          </a:p>
          <a:p>
            <a:pPr marL="0" lvl="0" indent="0" algn="just" rtl="0">
              <a:lnSpc>
                <a:spcPct val="105000"/>
              </a:lnSpc>
              <a:spcBef>
                <a:spcPts val="0"/>
              </a:spcBef>
              <a:spcAft>
                <a:spcPts val="1600"/>
              </a:spcAft>
              <a:buClr>
                <a:schemeClr val="dk1"/>
              </a:buClr>
              <a:buSzPts val="1100"/>
              <a:buFont typeface="Arial"/>
              <a:buNone/>
            </a:pPr>
            <a:r>
              <a:rPr lang="en-US" sz="3200" b="1" dirty="0">
                <a:solidFill>
                  <a:srgbClr val="000000"/>
                </a:solidFill>
                <a:highlight>
                  <a:srgbClr val="FF0000"/>
                </a:highlight>
              </a:rPr>
              <a:t>TABOR REFUNDS !!!</a:t>
            </a:r>
            <a:endParaRPr sz="3200" b="1" dirty="0">
              <a:solidFill>
                <a:srgbClr val="000000"/>
              </a:solidFill>
              <a:highlight>
                <a:srgbClr val="FF0000"/>
              </a:highlight>
            </a:endParaRPr>
          </a:p>
        </p:txBody>
      </p:sp>
      <p:sp>
        <p:nvSpPr>
          <p:cNvPr id="160" name="Google Shape;160;g23d79c58199_0_6"/>
          <p:cNvSpPr/>
          <p:nvPr/>
        </p:nvSpPr>
        <p:spPr>
          <a:xfrm rot="5400000" flipH="1">
            <a:off x="4434750" y="-2680725"/>
            <a:ext cx="79800" cy="8152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389140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67270-27F7-8A47-688D-6400F995E7DA}"/>
              </a:ext>
            </a:extLst>
          </p:cNvPr>
          <p:cNvSpPr>
            <a:spLocks noGrp="1"/>
          </p:cNvSpPr>
          <p:nvPr>
            <p:ph type="title"/>
          </p:nvPr>
        </p:nvSpPr>
        <p:spPr>
          <a:xfrm>
            <a:off x="831852" y="589935"/>
            <a:ext cx="10515600" cy="1248697"/>
          </a:xfrm>
        </p:spPr>
        <p:txBody>
          <a:bodyPr/>
          <a:lstStyle/>
          <a:p>
            <a:r>
              <a:rPr lang="en-US" dirty="0"/>
              <a:t>Title Board ?</a:t>
            </a:r>
          </a:p>
        </p:txBody>
      </p:sp>
      <p:sp>
        <p:nvSpPr>
          <p:cNvPr id="3" name="Text Placeholder 2">
            <a:extLst>
              <a:ext uri="{FF2B5EF4-FFF2-40B4-BE49-F238E27FC236}">
                <a16:creationId xmlns:a16="http://schemas.microsoft.com/office/drawing/2014/main" id="{26963AFB-6002-E170-7F21-0FC76230E0E7}"/>
              </a:ext>
            </a:extLst>
          </p:cNvPr>
          <p:cNvSpPr>
            <a:spLocks noGrp="1"/>
          </p:cNvSpPr>
          <p:nvPr>
            <p:ph type="body" idx="1"/>
          </p:nvPr>
        </p:nvSpPr>
        <p:spPr>
          <a:xfrm>
            <a:off x="831852" y="1966453"/>
            <a:ext cx="10515600" cy="4552334"/>
          </a:xfrm>
        </p:spPr>
        <p:txBody>
          <a:bodyPr>
            <a:normAutofit fontScale="85000" lnSpcReduction="10000"/>
          </a:bodyPr>
          <a:lstStyle/>
          <a:p>
            <a:pPr algn="l"/>
            <a:r>
              <a:rPr lang="en-US" b="0" i="0" dirty="0">
                <a:solidFill>
                  <a:srgbClr val="101010"/>
                </a:solidFill>
                <a:effectLst/>
                <a:latin typeface="Publico Text"/>
              </a:rPr>
              <a:t>"Some of these provisions actually increase the tax," said board member Jeremy Barry.</a:t>
            </a:r>
          </a:p>
          <a:p>
            <a:pPr algn="l"/>
            <a:r>
              <a:rPr lang="en-US" b="0" i="0" dirty="0">
                <a:solidFill>
                  <a:srgbClr val="101010"/>
                </a:solidFill>
                <a:effectLst/>
                <a:latin typeface="Publico Text"/>
              </a:rPr>
              <a:t>Board chair, Theresa Conley, agreed that </a:t>
            </a:r>
            <a:r>
              <a:rPr lang="en-US" b="0" i="0" dirty="0">
                <a:solidFill>
                  <a:srgbClr val="101010"/>
                </a:solidFill>
                <a:effectLst/>
                <a:highlight>
                  <a:srgbClr val="FFFF00"/>
                </a:highlight>
                <a:latin typeface="Publico Text"/>
              </a:rPr>
              <a:t>"concerning a reduction in property taxes" wasn't how the question should be worded</a:t>
            </a:r>
            <a:r>
              <a:rPr lang="en-US" b="0" i="0" dirty="0">
                <a:solidFill>
                  <a:srgbClr val="101010"/>
                </a:solidFill>
                <a:effectLst/>
                <a:latin typeface="Publico Text"/>
              </a:rPr>
              <a:t>, "would it be concerning changes of property taxes?" </a:t>
            </a:r>
          </a:p>
          <a:p>
            <a:pPr algn="l"/>
            <a:r>
              <a:rPr lang="en-US" b="0" i="0" dirty="0">
                <a:solidFill>
                  <a:srgbClr val="101010"/>
                </a:solidFill>
                <a:effectLst/>
                <a:latin typeface="Publico Text"/>
              </a:rPr>
              <a:t>Caldara says substituting </a:t>
            </a:r>
            <a:r>
              <a:rPr lang="en-US" b="0" i="0" dirty="0">
                <a:solidFill>
                  <a:srgbClr val="101010"/>
                </a:solidFill>
                <a:effectLst/>
                <a:highlight>
                  <a:srgbClr val="FFFF00"/>
                </a:highlight>
                <a:latin typeface="Publico Text"/>
              </a:rPr>
              <a:t>"changes in property taxes" </a:t>
            </a:r>
            <a:r>
              <a:rPr lang="en-US" b="0" i="0" dirty="0">
                <a:solidFill>
                  <a:srgbClr val="101010"/>
                </a:solidFill>
                <a:effectLst/>
                <a:latin typeface="Publico Text"/>
              </a:rPr>
              <a:t>for a "property tax reduction" sends a very different message to voters, "it was very telling to me that the very first thing they did was take out this reduces property taxes to this changes property taxes."</a:t>
            </a:r>
          </a:p>
          <a:p>
            <a:pPr algn="l"/>
            <a:r>
              <a:rPr lang="en-US" b="0" i="0" dirty="0">
                <a:solidFill>
                  <a:srgbClr val="101010"/>
                </a:solidFill>
                <a:effectLst/>
                <a:latin typeface="Publico Text"/>
              </a:rPr>
              <a:t>The board didn't stop there. As it tried to draft a ballot question, it noted how complex the measure was. </a:t>
            </a:r>
            <a:r>
              <a:rPr lang="en-US" b="0" i="0" dirty="0">
                <a:solidFill>
                  <a:srgbClr val="101010"/>
                </a:solidFill>
                <a:effectLst/>
                <a:highlight>
                  <a:srgbClr val="FFFF00"/>
                </a:highlight>
                <a:latin typeface="Publico Text"/>
              </a:rPr>
              <a:t>The ballot question its staff came up with ended-up being 140 words compared to Prop HH's 55 words. </a:t>
            </a:r>
          </a:p>
          <a:p>
            <a:pPr algn="l"/>
            <a:r>
              <a:rPr lang="en-US" b="0" i="0" dirty="0">
                <a:solidFill>
                  <a:srgbClr val="101010"/>
                </a:solidFill>
                <a:effectLst/>
                <a:latin typeface="Publico Text"/>
              </a:rPr>
              <a:t>The new question went into more detail about what the measure would and would not do. It </a:t>
            </a:r>
            <a:r>
              <a:rPr lang="en-US" b="0" i="0" dirty="0">
                <a:solidFill>
                  <a:srgbClr val="101010"/>
                </a:solidFill>
                <a:effectLst/>
                <a:highlight>
                  <a:srgbClr val="FFFF00"/>
                </a:highlight>
                <a:latin typeface="Publico Text"/>
              </a:rPr>
              <a:t>removed "expanding property tax relief for seniors," </a:t>
            </a:r>
            <a:r>
              <a:rPr lang="en-US" b="0" i="0" dirty="0">
                <a:solidFill>
                  <a:srgbClr val="101010"/>
                </a:solidFill>
                <a:effectLst/>
                <a:latin typeface="Publico Text"/>
              </a:rPr>
              <a:t>for example, and added "creating new subclasses of property."</a:t>
            </a:r>
          </a:p>
          <a:p>
            <a:pPr algn="l"/>
            <a:r>
              <a:rPr lang="en-US" b="0" i="0" dirty="0">
                <a:solidFill>
                  <a:srgbClr val="101010"/>
                </a:solidFill>
                <a:effectLst/>
                <a:latin typeface="Publico Text"/>
              </a:rPr>
              <a:t>"That is closer to what the title board would have given Prop HH if it went through proper channels."   </a:t>
            </a:r>
          </a:p>
          <a:p>
            <a:endParaRPr lang="en-US" dirty="0"/>
          </a:p>
        </p:txBody>
      </p:sp>
    </p:spTree>
    <p:extLst>
      <p:ext uri="{BB962C8B-B14F-4D97-AF65-F5344CB8AC3E}">
        <p14:creationId xmlns:p14="http://schemas.microsoft.com/office/powerpoint/2010/main" val="130825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3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31"/>
          <p:cNvSpPr/>
          <p:nvPr/>
        </p:nvSpPr>
        <p:spPr>
          <a:xfrm rot="-5400000" flipH="1">
            <a:off x="2666617" y="-2666188"/>
            <a:ext cx="6858000" cy="12191233"/>
          </a:xfrm>
          <a:prstGeom prst="rect">
            <a:avLst/>
          </a:prstGeom>
          <a:gradFill>
            <a:gsLst>
              <a:gs pos="0">
                <a:schemeClr val="accent1"/>
              </a:gs>
              <a:gs pos="8000">
                <a:schemeClr val="accent1"/>
              </a:gs>
              <a:gs pos="100000">
                <a:srgbClr val="1F3864"/>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31"/>
          <p:cNvSpPr/>
          <p:nvPr/>
        </p:nvSpPr>
        <p:spPr>
          <a:xfrm rot="10800000" flipH="1">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31"/>
          <p:cNvSpPr/>
          <p:nvPr/>
        </p:nvSpPr>
        <p:spPr>
          <a:xfrm rot="-5400000" flipH="1">
            <a:off x="3649491" y="-1685840"/>
            <a:ext cx="4894564" cy="12193546"/>
          </a:xfrm>
          <a:prstGeom prst="rect">
            <a:avLst/>
          </a:prstGeom>
          <a:gradFill>
            <a:gsLst>
              <a:gs pos="0">
                <a:srgbClr val="9CC2E5">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9" name="Google Shape;189;p31" descr="A picture containing text, screenshot, font, number&#10;&#10;Description automatically generated"/>
          <p:cNvPicPr preferRelativeResize="0"/>
          <p:nvPr/>
        </p:nvPicPr>
        <p:blipFill rotWithShape="1">
          <a:blip r:embed="rId3">
            <a:alphaModFix/>
          </a:blip>
          <a:srcRect/>
          <a:stretch/>
        </p:blipFill>
        <p:spPr>
          <a:xfrm>
            <a:off x="2286000" y="457200"/>
            <a:ext cx="7620000" cy="5943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3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32"/>
          <p:cNvSpPr/>
          <p:nvPr/>
        </p:nvSpPr>
        <p:spPr>
          <a:xfrm rot="-5400000" flipH="1">
            <a:off x="2666617" y="-2666188"/>
            <a:ext cx="6858000" cy="12191233"/>
          </a:xfrm>
          <a:prstGeom prst="rect">
            <a:avLst/>
          </a:prstGeom>
          <a:gradFill>
            <a:gsLst>
              <a:gs pos="0">
                <a:schemeClr val="accent1"/>
              </a:gs>
              <a:gs pos="8000">
                <a:schemeClr val="accent1"/>
              </a:gs>
              <a:gs pos="100000">
                <a:srgbClr val="1F3864"/>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32"/>
          <p:cNvSpPr/>
          <p:nvPr/>
        </p:nvSpPr>
        <p:spPr>
          <a:xfrm rot="10800000" flipH="1">
            <a:off x="-2311" y="0"/>
            <a:ext cx="9070846" cy="6857572"/>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32"/>
          <p:cNvSpPr/>
          <p:nvPr/>
        </p:nvSpPr>
        <p:spPr>
          <a:xfrm rot="-5400000" flipH="1">
            <a:off x="3649491" y="-1685840"/>
            <a:ext cx="4894564" cy="12193546"/>
          </a:xfrm>
          <a:prstGeom prst="rect">
            <a:avLst/>
          </a:prstGeom>
          <a:gradFill>
            <a:gsLst>
              <a:gs pos="0">
                <a:srgbClr val="9CC2E5">
                  <a:alpha val="0"/>
                </a:srgbClr>
              </a:gs>
              <a:gs pos="100000">
                <a:srgbClr val="000000">
                  <a:alpha val="45882"/>
                </a:srgbClr>
              </a:gs>
            </a:gsLst>
            <a:lin ang="1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8" name="Google Shape;198;p32" descr="A picture containing text, screenshot, font, number&#10;&#10;Description automatically generated"/>
          <p:cNvPicPr preferRelativeResize="0"/>
          <p:nvPr/>
        </p:nvPicPr>
        <p:blipFill rotWithShape="1">
          <a:blip r:embed="rId3">
            <a:alphaModFix/>
          </a:blip>
          <a:srcRect/>
          <a:stretch/>
        </p:blipFill>
        <p:spPr>
          <a:xfrm>
            <a:off x="1627128" y="457200"/>
            <a:ext cx="8937744" cy="59436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902</Words>
  <Application>Microsoft Office PowerPoint</Application>
  <PresentationFormat>Widescreen</PresentationFormat>
  <Paragraphs>49</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Publico Text</vt:lpstr>
      <vt:lpstr>Simple Light</vt:lpstr>
      <vt:lpstr>Proposition HH  The ballot Language:   </vt:lpstr>
      <vt:lpstr>Prop HH Ballot Language </vt:lpstr>
      <vt:lpstr>Prop HH Ballot Language </vt:lpstr>
      <vt:lpstr>Prop HH Ballot Language </vt:lpstr>
      <vt:lpstr>Prop HH Ballot Language </vt:lpstr>
      <vt:lpstr>Prop HH Ballot Language </vt:lpstr>
      <vt:lpstr>Title Board ?</vt:lpstr>
      <vt:lpstr>PowerPoint Presentation</vt:lpstr>
      <vt:lpstr>PowerPoint Presentation</vt:lpstr>
      <vt:lpstr>Here’s what taxpayers get out of Prop HH:</vt:lpstr>
      <vt:lpstr>Proposition HH is not long-term property tax reform:</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Wilson</dc:creator>
  <cp:lastModifiedBy>Don Wilson</cp:lastModifiedBy>
  <cp:revision>6</cp:revision>
  <dcterms:created xsi:type="dcterms:W3CDTF">2023-06-07T21:45:14Z</dcterms:created>
  <dcterms:modified xsi:type="dcterms:W3CDTF">2023-10-21T13:49:13Z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0x010100818826251394144A802B758C854CB1F9</vt:lpwstr>
  </property>
  <property fmtid="{D5CDD505-2E9C-101B-9397-08002B2CF9AE}" pid="3" name="MediaServiceImageTags">
    <vt:lpwstr/>
  </property>
</Properties>
</file>